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7837" r:id="rId2"/>
    <p:sldId id="7852" r:id="rId3"/>
    <p:sldId id="7841" r:id="rId4"/>
    <p:sldId id="7846" r:id="rId5"/>
    <p:sldId id="7851" r:id="rId6"/>
    <p:sldId id="7844" r:id="rId7"/>
    <p:sldId id="7850" r:id="rId8"/>
    <p:sldId id="7847" r:id="rId9"/>
    <p:sldId id="7853" r:id="rId10"/>
    <p:sldId id="7848" r:id="rId11"/>
    <p:sldId id="7849" r:id="rId12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1"/>
    <p:restoredTop sz="97059"/>
  </p:normalViewPr>
  <p:slideViewPr>
    <p:cSldViewPr snapToGrid="0" snapToObjects="1">
      <p:cViewPr varScale="1">
        <p:scale>
          <a:sx n="141" d="100"/>
          <a:sy n="141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AC108-3975-424E-B302-2C8AEED9801A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27683-1483-8D4A-9540-9BCBFC27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ircuit&#10;&#10;Description automatically generated">
            <a:extLst>
              <a:ext uri="{FF2B5EF4-FFF2-40B4-BE49-F238E27FC236}">
                <a16:creationId xmlns:a16="http://schemas.microsoft.com/office/drawing/2014/main" id="{EB79ABD2-77EF-0C4F-B055-29A37E0C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58630"/>
            <a:ext cx="4910667" cy="8304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67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544305"/>
            <a:ext cx="9766651" cy="9927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333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544768"/>
            <a:ext cx="8055443" cy="10260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17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350" y="609600"/>
            <a:ext cx="1130783" cy="676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02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9" y="1371601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4800" y="1371601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3048000" cy="22385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3972788"/>
            <a:ext cx="3048000" cy="1577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1266698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1" y="1371601"/>
            <a:ext cx="6941819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72400" y="1371601"/>
            <a:ext cx="39624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23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371600"/>
            <a:ext cx="11262360" cy="44484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06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943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371600"/>
            <a:ext cx="12192000" cy="44413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889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0691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493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24295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889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0691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493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4295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028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3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371600"/>
            <a:ext cx="11258550" cy="41698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7886" cy="72765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9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54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47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82782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3905251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534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BB08B99-C266-CB41-AD06-12C934901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80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1063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40E26-B0F6-0540-8F51-9CF877A48E26}"/>
              </a:ext>
            </a:extLst>
          </p:cNvPr>
          <p:cNvSpPr/>
          <p:nvPr userDrawn="1"/>
        </p:nvSpPr>
        <p:spPr>
          <a:xfrm>
            <a:off x="10820400" y="6126480"/>
            <a:ext cx="1107440" cy="5689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A picture containing circuit&#10;&#10;Description automatically generated">
            <a:extLst>
              <a:ext uri="{FF2B5EF4-FFF2-40B4-BE49-F238E27FC236}">
                <a16:creationId xmlns:a16="http://schemas.microsoft.com/office/drawing/2014/main" id="{5B69008D-B32B-6543-BFC2-D908D3639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350" y="609600"/>
            <a:ext cx="1130783" cy="6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3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3248"/>
            <a:ext cx="11262360" cy="753435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0CA43-5C49-A347-BAC4-268F3B7F1BC4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68472-78C1-FD4C-80A1-628CA86D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6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62360" cy="7276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3" y="1371600"/>
            <a:ext cx="11262360" cy="4738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990560" indent="-380985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523939" indent="-304788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77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763618" y="-3790122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914966" y="8139953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E12B8-1389-044D-9E65-845118C8F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6CB2A42-BFAB-4D2F-BCCD-5492D304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5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4400"/>
          </a:xfrm>
        </p:spPr>
        <p:txBody>
          <a:bodyPr/>
          <a:lstStyle>
            <a:lvl1pPr>
              <a:defRPr lang="en-US" sz="4266" b="0" i="0" kern="1200">
                <a:solidFill>
                  <a:schemeClr val="tx1"/>
                </a:solidFill>
                <a:latin typeface="+mj-lt"/>
                <a:ea typeface="+mj-ea"/>
                <a:cs typeface="Amazon Ember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24364"/>
            <a:ext cx="3327400" cy="3870036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27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0D5690-036B-4E43-8844-21263E983A5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32300" y="2124364"/>
            <a:ext cx="3327400" cy="3870036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27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68F0DE-0C11-47FA-8BA3-D8FADFDD5DA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255000" y="2124364"/>
            <a:ext cx="3327400" cy="3870036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27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737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4188992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8384DB2-857D-4745-B0D3-927D3A23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5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4D0DC7-B8A6-4474-B095-9DBF2E284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346200"/>
            <a:ext cx="10972800" cy="179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75" y="289511"/>
            <a:ext cx="11652356" cy="899665"/>
          </a:xfrm>
        </p:spPr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263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86548D8-D9FB-054A-9AD0-44D069600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40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289511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356" cy="214475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109936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289511"/>
            <a:ext cx="11652538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538" cy="214475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/>
            </a:lvl1pPr>
            <a:lvl2pPr marL="621882" indent="-285739">
              <a:buFont typeface="Arial" panose="020B0604020202020204" pitchFamily="34" charset="0"/>
              <a:buChar char="•"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70195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990575" indent="-38099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523962" indent="-30479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3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510175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75487" y="463296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/>
          </p:nvPr>
        </p:nvSpPr>
        <p:spPr>
          <a:xfrm>
            <a:off x="475489" y="1304262"/>
            <a:ext cx="11265407" cy="4309729"/>
          </a:xfrm>
        </p:spPr>
        <p:txBody>
          <a:bodyPr/>
          <a:lstStyle>
            <a:lvl1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7A3DF-636E-8741-A8FA-87B5AF42D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16" y="6112447"/>
            <a:ext cx="6266587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49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2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4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921" y="6275883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797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Content Page Layout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9053" y="232274"/>
            <a:ext cx="10940405" cy="727655"/>
          </a:xfrm>
        </p:spPr>
        <p:txBody>
          <a:bodyPr lIns="0"/>
          <a:lstStyle>
            <a:lvl1pPr>
              <a:defRPr baseline="0"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56055" y="959929"/>
            <a:ext cx="10968300" cy="369332"/>
          </a:xfrm>
        </p:spPr>
        <p:txBody>
          <a:bodyPr lIns="0" tIns="0" rIns="0" bIns="0" anchor="t"/>
          <a:lstStyle>
            <a:lvl1pPr>
              <a:defRPr baseline="0"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4077485" y="6521789"/>
            <a:ext cx="4037032" cy="143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34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529837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bg>
      <p:bgPr>
        <a:solidFill>
          <a:srgbClr val="22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7802" y="248249"/>
            <a:ext cx="10940405" cy="727655"/>
          </a:xfrm>
        </p:spPr>
        <p:txBody>
          <a:bodyPr anchor="ctr"/>
          <a:lstStyle>
            <a:lvl1pPr>
              <a:defRPr lang="en-US" sz="3000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headline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48C56-16BF-5A4E-9DB6-1C9B7BDDB53A}"/>
              </a:ext>
            </a:extLst>
          </p:cNvPr>
          <p:cNvSpPr txBox="1"/>
          <p:nvPr userDrawn="1"/>
        </p:nvSpPr>
        <p:spPr>
          <a:xfrm>
            <a:off x="608512" y="6314247"/>
            <a:ext cx="5524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E2057-611B-264D-8B11-E97DCB881F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6" y="6259315"/>
            <a:ext cx="1256461" cy="3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41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DB67FE-489B-C94A-8B7A-AE587FE990BE}"/>
              </a:ext>
            </a:extLst>
          </p:cNvPr>
          <p:cNvSpPr txBox="1"/>
          <p:nvPr userDrawn="1"/>
        </p:nvSpPr>
        <p:spPr>
          <a:xfrm>
            <a:off x="180623" y="6474922"/>
            <a:ext cx="35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22F3E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®</a:t>
            </a:r>
            <a:endParaRPr lang="en-US" sz="2119" b="0" i="0" dirty="0">
              <a:solidFill>
                <a:srgbClr val="222F3E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BE468-B1CC-7A45-B817-CA57101A53EE}"/>
              </a:ext>
            </a:extLst>
          </p:cNvPr>
          <p:cNvSpPr txBox="1"/>
          <p:nvPr userDrawn="1"/>
        </p:nvSpPr>
        <p:spPr>
          <a:xfrm>
            <a:off x="349955" y="6511247"/>
            <a:ext cx="373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rgbClr val="22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2018 Amazon Web Services Inc. or its Affiliates. All rights reserved.</a:t>
            </a:r>
          </a:p>
          <a:p>
            <a:endParaRPr lang="en-US" sz="900" b="0" i="0" dirty="0">
              <a:solidFill>
                <a:srgbClr val="222F3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3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149352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21158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2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2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2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71602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071680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C21DCCE-A66B-3244-9665-1280DD6FC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00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0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6448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2E1C8C4-E63C-3F41-ABD7-B5CC61938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98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8600DD44-FCC7-ED47-B3B5-752A826700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3490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9550" cy="7276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1125855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17"/>
            </a:lvl2pPr>
            <a:lvl3pPr>
              <a:defRPr sz="2167"/>
            </a:lvl3pPr>
            <a:lvl4pPr marL="1828727" indent="0">
              <a:buNone/>
              <a:defRPr sz="2167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581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1750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5113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750" y="1371600"/>
            <a:ext cx="5334000" cy="42402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1371600"/>
            <a:ext cx="5334000" cy="4239683"/>
          </a:xfrm>
          <a:prstGeom prst="rect">
            <a:avLst/>
          </a:prstGeom>
        </p:spPr>
        <p:txBody>
          <a:bodyPr/>
          <a:lstStyle>
            <a:lvl1pPr marL="0" marR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83" b="1">
                <a:latin typeface="+mn-lt"/>
              </a:defRPr>
            </a:lvl1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2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3248"/>
            <a:ext cx="112623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1262360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3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49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txStyles>
    <p:titleStyle>
      <a:lvl1pPr algn="l" defTabSz="609576" rtl="0" eaLnBrk="1" latinLnBrk="0" hangingPunct="1">
        <a:spcBef>
          <a:spcPct val="0"/>
        </a:spcBef>
        <a:buNone/>
        <a:defRPr sz="3167" b="1" i="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609576" rtl="0" eaLnBrk="1" latinLnBrk="0" hangingPunct="1">
        <a:spcBef>
          <a:spcPct val="20000"/>
        </a:spcBef>
        <a:buFontTx/>
        <a:buNone/>
        <a:defRPr sz="241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990560" indent="-380985" algn="l" defTabSz="609576" rtl="0" eaLnBrk="1" latinLnBrk="0" hangingPunct="1">
        <a:spcBef>
          <a:spcPct val="20000"/>
        </a:spcBef>
        <a:buFont typeface="Arial"/>
        <a:buChar char="•"/>
        <a:defRPr sz="241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523939" indent="-304788" algn="l" defTabSz="609576" rtl="0" eaLnBrk="1" latinLnBrk="0" hangingPunct="1">
        <a:spcBef>
          <a:spcPct val="20000"/>
        </a:spcBef>
        <a:buFont typeface="Arial"/>
        <a:buChar char="•"/>
        <a:defRPr sz="216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133515" indent="-304788" algn="l" defTabSz="609576" rtl="0" eaLnBrk="1" latinLnBrk="0" hangingPunct="1">
        <a:spcBef>
          <a:spcPct val="20000"/>
        </a:spcBef>
        <a:buFont typeface="Arial"/>
        <a:buChar char="–"/>
        <a:defRPr sz="1833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2743090" indent="-304788" algn="l" defTabSz="609576" rtl="0" eaLnBrk="1" latinLnBrk="0" hangingPunct="1">
        <a:spcBef>
          <a:spcPct val="20000"/>
        </a:spcBef>
        <a:buFont typeface="Arial"/>
        <a:buChar char="»"/>
        <a:defRPr sz="1583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3352666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42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17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93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8856">
          <p15:clr>
            <a:srgbClr val="F26B43"/>
          </p15:clr>
        </p15:guide>
        <p15:guide id="3" orient="horz" pos="1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amazon-sagemaker-architecting-for-ml/blob/master/Starter-Code/ship-data-transformation.ipynb" TargetMode="External"/><Relationship Id="rId2" Type="http://schemas.openxmlformats.org/officeDocument/2006/relationships/hyperlink" Target="https://github.com/aws-samples/amazon-sagemaker-architecting-for-ml/blob/master/Writeups/Object%20Detection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C70E-036C-934B-96B1-C2D6CE15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39A0E-8D40-544D-AF26-2A75CF83C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5188998" cy="3905251"/>
          </a:xfrm>
        </p:spPr>
        <p:txBody>
          <a:bodyPr/>
          <a:lstStyle/>
          <a:p>
            <a:r>
              <a:rPr lang="en-US" sz="1800" b="1" dirty="0"/>
              <a:t>Airbus Ship-Data</a:t>
            </a:r>
          </a:p>
          <a:p>
            <a:r>
              <a:rPr lang="en-US" sz="1200" dirty="0"/>
              <a:t>Source: Architecting ML on AWS </a:t>
            </a:r>
            <a:r>
              <a:rPr lang="en-US" sz="1200" dirty="0" err="1"/>
              <a:t>github</a:t>
            </a:r>
            <a:r>
              <a:rPr lang="en-US" sz="1200" dirty="0"/>
              <a:t> &amp; Kaggle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/>
              <a:t>Write-Up:</a:t>
            </a:r>
            <a:r>
              <a:rPr lang="en-US" sz="800" u="sng" dirty="0" err="1">
                <a:hlinkClick r:id="rId2"/>
              </a:rPr>
              <a:t>https</a:t>
            </a:r>
            <a:r>
              <a:rPr lang="en-US" sz="800" u="sng" dirty="0">
                <a:hlinkClick r:id="rId2"/>
              </a:rPr>
              <a:t>://github.com/aws-samples/amazon-sagemaker-architecting-for-ml/blob/master/Writeups/Object%20Detection.md</a:t>
            </a:r>
            <a:r>
              <a:rPr lang="en-US" sz="8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Starter Code: </a:t>
            </a:r>
            <a:r>
              <a:rPr lang="en-US" sz="800" u="sng" dirty="0">
                <a:hlinkClick r:id="rId3"/>
              </a:rPr>
              <a:t>https://github.com/aws-samples/amazon-sagemaker-architecting-for-ml/blob/master/Starter-Code/ship-data-transformation.ipynb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01E0A-B3E8-4340-886C-765A8B3A9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961" y="697819"/>
            <a:ext cx="6011471" cy="45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3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6C9B-4D27-814B-8E3E-8ACF9278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8085C-A7E8-2340-AAA2-BEED353E1C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736" y="3314246"/>
            <a:ext cx="11258550" cy="3905251"/>
          </a:xfrm>
        </p:spPr>
        <p:txBody>
          <a:bodyPr/>
          <a:lstStyle/>
          <a:p>
            <a:r>
              <a:rPr lang="en-US" dirty="0"/>
              <a:t>mdl[1]</a:t>
            </a:r>
          </a:p>
          <a:p>
            <a:r>
              <a:rPr lang="en-US" dirty="0"/>
              <a:t>mdl[0][4]</a:t>
            </a:r>
          </a:p>
          <a:p>
            <a:r>
              <a:rPr lang="en-US" dirty="0"/>
              <a:t>mdl[0][1]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B20FA-1ACA-7F48-9D4E-06B1906F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1385"/>
            <a:ext cx="4648200" cy="251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B77F1-0000-C74D-A998-CF226B99BDD7}"/>
              </a:ext>
            </a:extLst>
          </p:cNvPr>
          <p:cNvSpPr/>
          <p:nvPr/>
        </p:nvSpPr>
        <p:spPr>
          <a:xfrm>
            <a:off x="323736" y="6055627"/>
            <a:ext cx="4915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02_production-airbus-ship-data-pa4-verbose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BE6E9-9B04-1547-A1C6-1A1BFEFD8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" y="5333219"/>
            <a:ext cx="5143500" cy="5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F381A-2EBE-E243-9BF0-6D96F544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" y="4238395"/>
            <a:ext cx="49149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CCB94-8146-8940-B699-FC26550BF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4" y="4747758"/>
            <a:ext cx="39751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F2C5C-D9DB-A547-9D13-693BA3476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3692"/>
            <a:ext cx="5778500" cy="331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0D5F29-B1EF-D34B-8DB7-8D8E4ECFA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120" y="3109285"/>
            <a:ext cx="3556000" cy="304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7D8B08-8263-B842-8704-127C57B61E12}"/>
              </a:ext>
            </a:extLst>
          </p:cNvPr>
          <p:cNvCxnSpPr/>
          <p:nvPr/>
        </p:nvCxnSpPr>
        <p:spPr>
          <a:xfrm flipH="1">
            <a:off x="4221804" y="671385"/>
            <a:ext cx="3326860" cy="3725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C5B07-2D0B-5B47-A0E1-F82A398D224A}"/>
              </a:ext>
            </a:extLst>
          </p:cNvPr>
          <p:cNvCxnSpPr/>
          <p:nvPr/>
        </p:nvCxnSpPr>
        <p:spPr>
          <a:xfrm flipV="1">
            <a:off x="963038" y="1593299"/>
            <a:ext cx="437745" cy="2886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0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4B36-F7E5-7348-897B-E9121BCE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Stuck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FAD1E-617E-D241-81B1-491766DED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37E81-F2C9-BE43-ABCD-C20161164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1" y="981075"/>
            <a:ext cx="5308600" cy="501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04F64-7E3F-8C43-9D3F-66BC6C27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11" y="173038"/>
            <a:ext cx="41656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EB124-E32B-9F45-9339-96AA4CFB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0" y="901700"/>
            <a:ext cx="5880100" cy="4584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99AEDC-DA0F-C749-B3D9-D40BB528C841}"/>
              </a:ext>
            </a:extLst>
          </p:cNvPr>
          <p:cNvCxnSpPr/>
          <p:nvPr/>
        </p:nvCxnSpPr>
        <p:spPr>
          <a:xfrm flipH="1" flipV="1">
            <a:off x="4630366" y="650876"/>
            <a:ext cx="1867711" cy="1849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EE9D97-C6EF-B243-B0BF-C0A4C76B9DA1}"/>
              </a:ext>
            </a:extLst>
          </p:cNvPr>
          <p:cNvCxnSpPr/>
          <p:nvPr/>
        </p:nvCxnSpPr>
        <p:spPr>
          <a:xfrm flipH="1" flipV="1">
            <a:off x="2558374" y="1808902"/>
            <a:ext cx="4289898" cy="2903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89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B3AD2C-2237-C945-972D-19ABB85C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391968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06875-EC8A-AF49-A3C5-F8D1770B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Verbose code for Debugging/Analyzing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80C62C-A45F-B44B-9DF5-2C348C72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742" y="1296248"/>
            <a:ext cx="4394200" cy="176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5BF6C6-3D52-3048-A05E-C35A9958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59" y="3444147"/>
            <a:ext cx="4991100" cy="26162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590E62-A829-C044-B12D-9D774CFD3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272" y="1201103"/>
            <a:ext cx="11262360" cy="47385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Metrics=[….]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LR find()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Plot_loss</a:t>
            </a:r>
            <a:r>
              <a:rPr lang="en-US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3D6A2-87E5-B74D-AA1B-641BF3330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57" y="3516719"/>
            <a:ext cx="3269630" cy="24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9172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2F9A-79A9-1442-9FFE-58AE37C8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ResNet50 (instead of ResNet18)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EDD42-D72B-DA47-A50E-BC2DAF90F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D9BE4-56BF-9F41-AA9A-BABD9E95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44" y="1080445"/>
            <a:ext cx="41021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2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B3AD2C-2237-C945-972D-19ABB85C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CFDCF-58AC-0643-BE85-3BDD54D0A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91" y="483754"/>
            <a:ext cx="11484321" cy="652565"/>
          </a:xfrm>
        </p:spPr>
        <p:txBody>
          <a:bodyPr/>
          <a:lstStyle/>
          <a:p>
            <a:r>
              <a:rPr lang="en-US" dirty="0"/>
              <a:t>Previously, we did binary classification (using </a:t>
            </a:r>
            <a:r>
              <a:rPr lang="en-US" dirty="0" err="1"/>
              <a:t>fastai</a:t>
            </a:r>
            <a:r>
              <a:rPr lang="en-US" dirty="0"/>
              <a:t> Notebook 02) for ship data. </a:t>
            </a:r>
          </a:p>
          <a:p>
            <a:pPr lvl="1"/>
            <a:r>
              <a:rPr lang="en-US" dirty="0" err="1"/>
              <a:t>ShipYes</a:t>
            </a:r>
            <a:r>
              <a:rPr lang="en-US" dirty="0"/>
              <a:t> = ship exists in photo</a:t>
            </a:r>
          </a:p>
          <a:p>
            <a:pPr lvl="1"/>
            <a:r>
              <a:rPr lang="en-US" dirty="0" err="1"/>
              <a:t>ShipNo</a:t>
            </a:r>
            <a:r>
              <a:rPr lang="en-US" dirty="0"/>
              <a:t> = No ship exists in photo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654BC55-3B98-0447-AC14-A6A3D62D4CA7}"/>
              </a:ext>
            </a:extLst>
          </p:cNvPr>
          <p:cNvSpPr txBox="1">
            <a:spLocks/>
          </p:cNvSpPr>
          <p:nvPr/>
        </p:nvSpPr>
        <p:spPr>
          <a:xfrm>
            <a:off x="457200" y="3940669"/>
            <a:ext cx="11330412" cy="652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76" rtl="0" eaLnBrk="1" latinLnBrk="0" hangingPunct="1">
              <a:spcBef>
                <a:spcPct val="20000"/>
              </a:spcBef>
              <a:buFontTx/>
              <a:buNone/>
              <a:defRPr sz="2417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609576" indent="0" algn="l" defTabSz="609576" rtl="0" eaLnBrk="1" latinLnBrk="0" hangingPunct="1">
              <a:spcBef>
                <a:spcPct val="20000"/>
              </a:spcBef>
              <a:buFont typeface="Arial"/>
              <a:buNone/>
              <a:defRPr sz="2417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167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1833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1583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time, we do regression (using </a:t>
            </a:r>
            <a:r>
              <a:rPr lang="en-US" dirty="0" err="1"/>
              <a:t>fastai</a:t>
            </a:r>
            <a:r>
              <a:rPr lang="en-US" dirty="0"/>
              <a:t> Notebook 05)</a:t>
            </a:r>
          </a:p>
          <a:p>
            <a:r>
              <a:rPr lang="en-US" dirty="0"/>
              <a:t>The Kaggle dataset has bounding boxes for each ship. If we convert them to points (centroids of boxes), we could use to point WHERE the ship is in the picture  </a:t>
            </a:r>
          </a:p>
          <a:p>
            <a:pPr lvl="1"/>
            <a:r>
              <a:rPr lang="en-US" dirty="0"/>
              <a:t>Point(X,Y) &lt;- Location of the ship in the photo</a:t>
            </a:r>
          </a:p>
        </p:txBody>
      </p:sp>
    </p:spTree>
    <p:extLst>
      <p:ext uri="{BB962C8B-B14F-4D97-AF65-F5344CB8AC3E}">
        <p14:creationId xmlns:p14="http://schemas.microsoft.com/office/powerpoint/2010/main" val="390733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EEE7-5957-2A4A-BEE7-26069BE7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LR_Finder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513D8-55A1-0B44-92B7-6E34D11BE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188" y="2206432"/>
            <a:ext cx="11258550" cy="390525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C6B64-12DA-1A4D-B3AD-2034DB8BA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1" y="1740932"/>
            <a:ext cx="4330700" cy="1765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95D51E-DF3F-1C4A-9F11-6CFDC735436C}"/>
              </a:ext>
            </a:extLst>
          </p:cNvPr>
          <p:cNvSpPr/>
          <p:nvPr/>
        </p:nvSpPr>
        <p:spPr>
          <a:xfrm>
            <a:off x="1496468" y="1077243"/>
            <a:ext cx="1455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LR_find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BBEB53-9B60-FB4E-BB88-299EC6B6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709" y="2088039"/>
            <a:ext cx="4889500" cy="4356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A88021-F684-F740-8809-EFBE1A090CB5}"/>
              </a:ext>
            </a:extLst>
          </p:cNvPr>
          <p:cNvSpPr/>
          <p:nvPr/>
        </p:nvSpPr>
        <p:spPr>
          <a:xfrm>
            <a:off x="4951437" y="1039916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LR_find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544C0-F8DB-994E-B299-AF12FBCF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974" y="4468983"/>
            <a:ext cx="31750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4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2EE1-C449-6D47-B790-BEBBB6A9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62E08-4CD6-C640-8C4F-5E1731C79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F16B8A-9734-4746-A3DE-A535A22408DC}"/>
              </a:ext>
            </a:extLst>
          </p:cNvPr>
          <p:cNvSpPr/>
          <p:nvPr/>
        </p:nvSpPr>
        <p:spPr>
          <a:xfrm>
            <a:off x="953260" y="888174"/>
            <a:ext cx="4984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Labeled Data has bounding boxes for all ships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5D572-57B3-D34D-8C2B-A6B57E2F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9" y="1371600"/>
            <a:ext cx="5848946" cy="4458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BCF9-BD33-DB4A-B3E6-B3A10279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7" y="1371600"/>
            <a:ext cx="5764698" cy="50493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E7BCE4-EA6A-BB49-AD35-998FFA7390F8}"/>
              </a:ext>
            </a:extLst>
          </p:cNvPr>
          <p:cNvSpPr/>
          <p:nvPr/>
        </p:nvSpPr>
        <p:spPr>
          <a:xfrm>
            <a:off x="6433377" y="657909"/>
            <a:ext cx="5546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Simplified: Convert to centroid Point for each ship. </a:t>
            </a:r>
          </a:p>
          <a:p>
            <a:pPr algn="ctr"/>
            <a:r>
              <a:rPr lang="en-US" dirty="0"/>
              <a:t>Use it for regression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70A7C4-E5B2-1C44-9729-FBD49A2182A1}"/>
              </a:ext>
            </a:extLst>
          </p:cNvPr>
          <p:cNvCxnSpPr>
            <a:cxnSpLocks/>
          </p:cNvCxnSpPr>
          <p:nvPr/>
        </p:nvCxnSpPr>
        <p:spPr>
          <a:xfrm>
            <a:off x="940623" y="1648031"/>
            <a:ext cx="4002569" cy="109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F5EA18-3CF9-6F49-B524-614CE49F930F}"/>
              </a:ext>
            </a:extLst>
          </p:cNvPr>
          <p:cNvCxnSpPr>
            <a:cxnSpLocks/>
          </p:cNvCxnSpPr>
          <p:nvPr/>
        </p:nvCxnSpPr>
        <p:spPr>
          <a:xfrm>
            <a:off x="1092923" y="1581149"/>
            <a:ext cx="2247806" cy="1162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76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274A-08C2-9D49-8B92-7606A55A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Outcome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77046-3388-A84D-9D80-09D60CF641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PointBlock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DA6FA-AB0D-1549-B87F-779AFF4A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791915"/>
            <a:ext cx="72263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C84C1-D93C-5A4F-B55A-5656F88B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96765"/>
            <a:ext cx="7213469" cy="28923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2EA4CB-88E5-574C-BA89-A4B56E001CC7}"/>
              </a:ext>
            </a:extLst>
          </p:cNvPr>
          <p:cNvCxnSpPr>
            <a:cxnSpLocks/>
          </p:cNvCxnSpPr>
          <p:nvPr/>
        </p:nvCxnSpPr>
        <p:spPr>
          <a:xfrm flipV="1">
            <a:off x="8211493" y="3132499"/>
            <a:ext cx="1712123" cy="2510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403EF5-CDE9-7141-9D10-0ECE3F6775D6}"/>
              </a:ext>
            </a:extLst>
          </p:cNvPr>
          <p:cNvSpPr/>
          <p:nvPr/>
        </p:nvSpPr>
        <p:spPr>
          <a:xfrm>
            <a:off x="1206485" y="5458190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Red Point: </a:t>
            </a:r>
            <a:r>
              <a:rPr lang="en-US" dirty="0" err="1"/>
              <a:t>Groundtruth</a:t>
            </a:r>
            <a:r>
              <a:rPr lang="en-US" dirty="0"/>
              <a:t> point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80EFA-C38B-6F42-AB39-253E0413D7BC}"/>
              </a:ext>
            </a:extLst>
          </p:cNvPr>
          <p:cNvSpPr/>
          <p:nvPr/>
        </p:nvSpPr>
        <p:spPr>
          <a:xfrm>
            <a:off x="5297142" y="5487897"/>
            <a:ext cx="4812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Red Point: Predicted point</a:t>
            </a:r>
          </a:p>
          <a:p>
            <a:r>
              <a:rPr lang="en-US" dirty="0"/>
              <a:t>(Distance to actual ship location is the Error)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ED146B-08DE-7848-BFDC-E9F38F2A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61" y="282271"/>
            <a:ext cx="3670300" cy="351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BEBFA-DEF6-154A-9313-DD061849D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997" y="434671"/>
            <a:ext cx="3390900" cy="3365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B4171C-2307-704D-84AC-093F8F7DB3E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460902" y="2924270"/>
            <a:ext cx="2208297" cy="2718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5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B3AD2C-2237-C945-972D-19ABB85C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Debugging Tools</a:t>
            </a:r>
            <a:br>
              <a:rPr lang="en-US" dirty="0"/>
            </a:br>
            <a:r>
              <a:rPr lang="en-US" dirty="0"/>
              <a:t>(Activation Maps)</a:t>
            </a:r>
          </a:p>
        </p:txBody>
      </p:sp>
    </p:spTree>
    <p:extLst>
      <p:ext uri="{BB962C8B-B14F-4D97-AF65-F5344CB8AC3E}">
        <p14:creationId xmlns:p14="http://schemas.microsoft.com/office/powerpoint/2010/main" val="1768015727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264</Words>
  <Application>Microsoft Macintosh PowerPoint</Application>
  <PresentationFormat>Widescreen</PresentationFormat>
  <Paragraphs>42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Amazon Ember</vt:lpstr>
      <vt:lpstr>Amazon Ember Light</vt:lpstr>
      <vt:lpstr>Amazon Ember Regular</vt:lpstr>
      <vt:lpstr>Arial</vt:lpstr>
      <vt:lpstr>Calibri</vt:lpstr>
      <vt:lpstr>DeckTemplate-AWS</vt:lpstr>
      <vt:lpstr>References</vt:lpstr>
      <vt:lpstr>Debugging Tools</vt:lpstr>
      <vt:lpstr>Verbose code for Debugging/Analyzing</vt:lpstr>
      <vt:lpstr>Let’s Try ResNet50 (instead of ResNet18)</vt:lpstr>
      <vt:lpstr>Regression</vt:lpstr>
      <vt:lpstr>LR_Finder</vt:lpstr>
      <vt:lpstr>CNN Regression</vt:lpstr>
      <vt:lpstr>Regression Outcome</vt:lpstr>
      <vt:lpstr>More Debugging Tools (Activation Maps)</vt:lpstr>
      <vt:lpstr>Activation Maps</vt:lpstr>
      <vt:lpstr>Stuck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containers for Amazon SageMaker</dc:title>
  <dc:creator>akirmak@</dc:creator>
  <cp:lastModifiedBy>akirmak@</cp:lastModifiedBy>
  <cp:revision>26</cp:revision>
  <dcterms:created xsi:type="dcterms:W3CDTF">2020-10-01T13:06:12Z</dcterms:created>
  <dcterms:modified xsi:type="dcterms:W3CDTF">2020-10-15T19:33:17Z</dcterms:modified>
</cp:coreProperties>
</file>